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356" r:id="rId2"/>
    <p:sldId id="279" r:id="rId3"/>
    <p:sldId id="256" r:id="rId4"/>
    <p:sldId id="281" r:id="rId5"/>
    <p:sldId id="315" r:id="rId6"/>
    <p:sldId id="333" r:id="rId7"/>
    <p:sldId id="351" r:id="rId8"/>
    <p:sldId id="352" r:id="rId9"/>
    <p:sldId id="283" r:id="rId10"/>
    <p:sldId id="358" r:id="rId11"/>
    <p:sldId id="335" r:id="rId12"/>
    <p:sldId id="353" r:id="rId13"/>
    <p:sldId id="336" r:id="rId14"/>
    <p:sldId id="337" r:id="rId15"/>
    <p:sldId id="313" r:id="rId16"/>
    <p:sldId id="340" r:id="rId17"/>
    <p:sldId id="341" r:id="rId18"/>
    <p:sldId id="314" r:id="rId19"/>
    <p:sldId id="354" r:id="rId20"/>
    <p:sldId id="355" r:id="rId21"/>
    <p:sldId id="3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BB040"/>
    <a:srgbClr val="00A9A5"/>
    <a:srgbClr val="48C0B6"/>
    <a:srgbClr val="FFDAAB"/>
    <a:srgbClr val="F7941E"/>
    <a:srgbClr val="CBEAF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600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600"/>
        </a:p>
      </dgm:t>
    </dgm:pt>
    <dgm:pt modelId="{08FBC75F-95AC-4B05-95BF-E110BC13302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600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600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08FBC75F-95AC-4B05-95BF-E110BC13302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solidFill>
          <a:schemeClr val="accent6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VOCABULARY</a:t>
          </a:r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VOCABULARY</a:t>
          </a:r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45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91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2" y="0"/>
            <a:ext cx="11877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8502" y="624110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53" y="67298"/>
            <a:ext cx="3332480" cy="658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Checking vocab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37635" y="1552810"/>
            <a:ext cx="2937678" cy="1455975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Crossroads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37635" y="1552809"/>
            <a:ext cx="2937678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GB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93099" y="166780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sign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3099" y="1667802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59207" y="3342883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light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73403" y="3294919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GB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GB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8739" y="4746495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Pavement</a:t>
            </a:r>
          </a:p>
        </p:txBody>
      </p:sp>
      <p:sp>
        <p:nvSpPr>
          <p:cNvPr id="14" name="Oval 13"/>
          <p:cNvSpPr/>
          <p:nvPr/>
        </p:nvSpPr>
        <p:spPr>
          <a:xfrm>
            <a:off x="2773189" y="4683866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37635" y="-54556"/>
            <a:ext cx="42498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words in English</a:t>
            </a:r>
          </a:p>
        </p:txBody>
      </p:sp>
      <p:sp>
        <p:nvSpPr>
          <p:cNvPr id="16" name="Oval 15"/>
          <p:cNvSpPr/>
          <p:nvPr/>
        </p:nvSpPr>
        <p:spPr>
          <a:xfrm>
            <a:off x="8285346" y="492368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cycle lane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85346" y="4875718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4167" y="793282"/>
            <a:ext cx="64880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82139" y="1888990"/>
            <a:ext cx="2039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ABA52ED-986B-4A7F-8588-0C9CF8A4F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4" y="1582563"/>
            <a:ext cx="6339522" cy="3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294" y="1530699"/>
            <a:ext cx="7609864" cy="44882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My father taught me how to ride a bike.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4166" y="793282"/>
            <a:ext cx="80153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your own sentences with these phrases.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2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5814" y="2207137"/>
            <a:ext cx="6915131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father usually drives a car to work.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Visitors I can sail a boat in Ha Long Bay.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go on foot to school.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Nowadays, people can travel by air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anywhere in the world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06224" y="1879042"/>
            <a:ext cx="2270928" cy="29013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9820" y="2241437"/>
            <a:ext cx="17483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drive </a:t>
            </a:r>
            <a:r>
              <a:rPr lang="en-US" b="1" i="1" dirty="0">
                <a:solidFill>
                  <a:srgbClr val="7030A0"/>
                </a:solidFill>
              </a:rPr>
              <a:t>a car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ride </a:t>
            </a:r>
            <a:r>
              <a:rPr lang="en-US" b="1" i="1" dirty="0">
                <a:solidFill>
                  <a:srgbClr val="7030A0"/>
                </a:solidFill>
              </a:rPr>
              <a:t>a bike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sail a boat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go </a:t>
            </a:r>
            <a:r>
              <a:rPr lang="en-US" b="1" i="1" dirty="0">
                <a:solidFill>
                  <a:srgbClr val="7030A0"/>
                </a:solidFill>
              </a:rPr>
              <a:t>on </a:t>
            </a:r>
            <a:r>
              <a:rPr lang="en-US" b="1" i="1" dirty="0" smtClean="0">
                <a:solidFill>
                  <a:srgbClr val="7030A0"/>
                </a:solidFill>
              </a:rPr>
              <a:t>foot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travel </a:t>
            </a:r>
            <a:r>
              <a:rPr lang="en-US" b="1" i="1" dirty="0">
                <a:solidFill>
                  <a:srgbClr val="7030A0"/>
                </a:solidFill>
              </a:rPr>
              <a:t>by </a:t>
            </a:r>
            <a:r>
              <a:rPr lang="en-US" b="1" i="1" dirty="0" smtClean="0">
                <a:solidFill>
                  <a:srgbClr val="7030A0"/>
                </a:solidFill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40244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78664" y="735968"/>
            <a:ext cx="59153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these road signs. Then write the correct phrases under the signs.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3273" y="7359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058" y="6333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625" y="56914"/>
            <a:ext cx="349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  <a:endParaRPr lang="en-US" sz="28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20E8675-C478-4A41-8EE3-3215145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r="64807" b="31249"/>
          <a:stretch/>
        </p:blipFill>
        <p:spPr>
          <a:xfrm>
            <a:off x="2948806" y="1756239"/>
            <a:ext cx="2126736" cy="263564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5A90642-8E1F-4DCF-AF71-478227318A9D}"/>
              </a:ext>
            </a:extLst>
          </p:cNvPr>
          <p:cNvSpPr/>
          <p:nvPr/>
        </p:nvSpPr>
        <p:spPr>
          <a:xfrm>
            <a:off x="3356802" y="3599673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/>
              <a:t>traffic</a:t>
            </a:r>
            <a:r>
              <a:rPr lang="vi-VN" sz="2000" b="1" dirty="0"/>
              <a:t> </a:t>
            </a:r>
            <a:r>
              <a:rPr lang="vi-VN" sz="2000" b="1" dirty="0" err="1"/>
              <a:t>lights</a:t>
            </a:r>
            <a:r>
              <a:rPr lang="vi-VN" sz="2000" b="1" dirty="0"/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AF2711F-8AAA-4D08-BECF-958022A5E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70708"/>
          <a:stretch/>
        </p:blipFill>
        <p:spPr>
          <a:xfrm>
            <a:off x="7627344" y="349949"/>
            <a:ext cx="4289612" cy="1383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DFB8CB2-5A5E-4B09-B552-A6B0C5115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70931"/>
          <a:stretch/>
        </p:blipFill>
        <p:spPr>
          <a:xfrm>
            <a:off x="8450425" y="4475281"/>
            <a:ext cx="1981275" cy="205590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2E78990B-3D5C-4844-983C-762A809B9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31045" r="31728" b="29460"/>
          <a:stretch/>
        </p:blipFill>
        <p:spPr>
          <a:xfrm>
            <a:off x="5413460" y="1960732"/>
            <a:ext cx="2015846" cy="2635647"/>
          </a:xfrm>
          <a:prstGeom prst="rect">
            <a:avLst/>
          </a:prstGeom>
        </p:spPr>
      </p:pic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19747E6-4B0B-4993-B0D0-603CBDB5E419}"/>
              </a:ext>
            </a:extLst>
          </p:cNvPr>
          <p:cNvSpPr/>
          <p:nvPr/>
        </p:nvSpPr>
        <p:spPr>
          <a:xfrm>
            <a:off x="5899774" y="3622039"/>
            <a:ext cx="2079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Hospital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CE2A26A9-BDD3-4820-B735-63A33BC3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36598"/>
          <a:stretch/>
        </p:blipFill>
        <p:spPr>
          <a:xfrm>
            <a:off x="8317106" y="1839411"/>
            <a:ext cx="2135949" cy="2206552"/>
          </a:xfrm>
          <a:prstGeom prst="rect">
            <a:avLst/>
          </a:prstGeom>
        </p:spPr>
      </p:pic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C8CD893-8554-4396-8CF5-DC9562D87DED}"/>
              </a:ext>
            </a:extLst>
          </p:cNvPr>
          <p:cNvSpPr/>
          <p:nvPr/>
        </p:nvSpPr>
        <p:spPr>
          <a:xfrm>
            <a:off x="8707974" y="3553399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right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turn</a:t>
            </a:r>
            <a:endParaRPr lang="en-US" sz="2400" b="1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331274ED-BA0C-4D6A-B6F6-497F07E4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7" r="65420"/>
          <a:stretch/>
        </p:blipFill>
        <p:spPr>
          <a:xfrm>
            <a:off x="2958905" y="4410260"/>
            <a:ext cx="2222718" cy="2110879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A01B181-156E-46BF-AA8E-D4A77193B49F}"/>
              </a:ext>
            </a:extLst>
          </p:cNvPr>
          <p:cNvSpPr/>
          <p:nvPr/>
        </p:nvSpPr>
        <p:spPr>
          <a:xfrm>
            <a:off x="3405776" y="6061349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cycle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lane</a:t>
            </a:r>
            <a:endParaRPr lang="en-US" sz="2400" b="1" dirty="0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81A6755D-ECAE-49C9-B5FC-76CF1DAA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68700" r="32691" b="406"/>
          <a:stretch/>
        </p:blipFill>
        <p:spPr>
          <a:xfrm>
            <a:off x="5708292" y="4587538"/>
            <a:ext cx="1884551" cy="1999647"/>
          </a:xfrm>
          <a:prstGeom prst="rect">
            <a:avLst/>
          </a:prstGeom>
        </p:spPr>
      </p:pic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A50F504-A572-4054-9994-6DDEB3F61208}"/>
              </a:ext>
            </a:extLst>
          </p:cNvPr>
          <p:cNvSpPr/>
          <p:nvPr/>
        </p:nvSpPr>
        <p:spPr>
          <a:xfrm>
            <a:off x="6170883" y="6195916"/>
            <a:ext cx="1853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School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endParaRPr lang="en-US" sz="2400" b="1" dirty="0"/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8078BF7-F933-4F45-B31E-BBFE63261DF7}"/>
              </a:ext>
            </a:extLst>
          </p:cNvPr>
          <p:cNvSpPr/>
          <p:nvPr/>
        </p:nvSpPr>
        <p:spPr>
          <a:xfrm>
            <a:off x="8950205" y="6103124"/>
            <a:ext cx="1481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cycling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4971" y="714304"/>
            <a:ext cx="67486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say which of the signs in 2 you see on the way to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09580" y="7889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2365" y="6863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" name="Picture 2" descr="Free photo School Education Teaching Students Classroom - Max Pixel">
            <a:extLst>
              <a:ext uri="{FF2B5EF4-FFF2-40B4-BE49-F238E27FC236}">
                <a16:creationId xmlns:a16="http://schemas.microsoft.com/office/drawing/2014/main" id="{D69D9513-83BA-491E-BAC1-B11EEDEE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2" y="2273963"/>
            <a:ext cx="3416249" cy="26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625" y="56914"/>
            <a:ext cx="3363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  <a:endParaRPr lang="en-US" sz="28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7896" y="2273963"/>
            <a:ext cx="7119730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way to school, there are crossroads, so I see several traffic lights.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my way to school, there is a school, so I see a “school ahead sign”.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3994" y="182704"/>
            <a:ext cx="23752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aɪ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and /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eɪ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endParaRPr lang="en-US" sz="3200" dirty="0"/>
          </a:p>
        </p:txBody>
      </p:sp>
      <p:pic>
        <p:nvPicPr>
          <p:cNvPr id="7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5B3EA6F-CC6B-4D4B-92B9-9193F757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72" y="1811577"/>
            <a:ext cx="2912824" cy="29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2392" y="754094"/>
            <a:ext cx="98167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433" y="713153"/>
            <a:ext cx="453061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219" y="610513"/>
            <a:ext cx="35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8E047D4-1C88-48DA-917E-EC330CA14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/>
          <a:stretch/>
        </p:blipFill>
        <p:spPr>
          <a:xfrm>
            <a:off x="2570832" y="1631907"/>
            <a:ext cx="7201636" cy="4083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3606" y="0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5480" y="12029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8595" y="760992"/>
            <a:ext cx="89696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07636" y="7200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421" y="6174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2592050" y="1813620"/>
            <a:ext cx="8877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my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58CF3475-7764-4FA7-8CCA-A27BA4C3FE52}"/>
              </a:ext>
            </a:extLst>
          </p:cNvPr>
          <p:cNvCxnSpPr>
            <a:cxnSpLocks/>
          </p:cNvCxnSpPr>
          <p:nvPr/>
        </p:nvCxnSpPr>
        <p:spPr>
          <a:xfrm>
            <a:off x="4721497" y="2450552"/>
            <a:ext cx="9276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2CABA12-EA73-4316-9412-40440649F275}"/>
              </a:ext>
            </a:extLst>
          </p:cNvPr>
          <p:cNvCxnSpPr>
            <a:cxnSpLocks/>
          </p:cNvCxnSpPr>
          <p:nvPr/>
        </p:nvCxnSpPr>
        <p:spPr>
          <a:xfrm>
            <a:off x="4873897" y="3944072"/>
            <a:ext cx="60077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F4935CC8-1BFB-4858-BC63-3946AB52DC08}"/>
              </a:ext>
            </a:extLst>
          </p:cNvPr>
          <p:cNvCxnSpPr>
            <a:cxnSpLocks/>
          </p:cNvCxnSpPr>
          <p:nvPr/>
        </p:nvCxnSpPr>
        <p:spPr>
          <a:xfrm>
            <a:off x="9252857" y="3933912"/>
            <a:ext cx="821642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587E7736-6899-481E-BEB1-48CD55CD6C1F}"/>
              </a:ext>
            </a:extLst>
          </p:cNvPr>
          <p:cNvCxnSpPr>
            <a:cxnSpLocks/>
          </p:cNvCxnSpPr>
          <p:nvPr/>
        </p:nvCxnSpPr>
        <p:spPr>
          <a:xfrm>
            <a:off x="6222140" y="5366472"/>
            <a:ext cx="1451559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5C0A45BE-AF21-4D5F-8E60-5B5EB26A256C}"/>
              </a:ext>
            </a:extLst>
          </p:cNvPr>
          <p:cNvCxnSpPr>
            <a:cxnSpLocks/>
          </p:cNvCxnSpPr>
          <p:nvPr/>
        </p:nvCxnSpPr>
        <p:spPr>
          <a:xfrm>
            <a:off x="9635900" y="4634610"/>
            <a:ext cx="72577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6904FDB-85BD-423F-9D46-CCFE80BA8C3A}"/>
              </a:ext>
            </a:extLst>
          </p:cNvPr>
          <p:cNvCxnSpPr>
            <a:cxnSpLocks/>
          </p:cNvCxnSpPr>
          <p:nvPr/>
        </p:nvCxnSpPr>
        <p:spPr>
          <a:xfrm>
            <a:off x="5688740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D6EF0BA-DEED-4DF6-ACC4-ACE0ABC56BA0}"/>
              </a:ext>
            </a:extLst>
          </p:cNvPr>
          <p:cNvCxnSpPr>
            <a:cxnSpLocks/>
          </p:cNvCxnSpPr>
          <p:nvPr/>
        </p:nvCxnSpPr>
        <p:spPr>
          <a:xfrm>
            <a:off x="7440318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0AE17E8-346A-4E22-A5A6-9F9F0B255D94}"/>
              </a:ext>
            </a:extLst>
          </p:cNvPr>
          <p:cNvCxnSpPr>
            <a:cxnSpLocks/>
          </p:cNvCxnSpPr>
          <p:nvPr/>
        </p:nvCxnSpPr>
        <p:spPr>
          <a:xfrm>
            <a:off x="7552078" y="4634610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4A31D6C-D71F-4E43-BFE8-904770B4C2DA}"/>
              </a:ext>
            </a:extLst>
          </p:cNvPr>
          <p:cNvCxnSpPr>
            <a:cxnSpLocks/>
          </p:cNvCxnSpPr>
          <p:nvPr/>
        </p:nvCxnSpPr>
        <p:spPr>
          <a:xfrm>
            <a:off x="4219598" y="537663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1240" y="130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9311" y="53861"/>
            <a:ext cx="3658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3713535"/>
              </p:ext>
            </p:extLst>
          </p:nvPr>
        </p:nvGraphicFramePr>
        <p:xfrm>
          <a:off x="3424844" y="1417913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87086"/>
            <a:ext cx="11930744" cy="677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3" y="2286000"/>
            <a:ext cx="10578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- </a:t>
            </a:r>
            <a:r>
              <a:rPr lang="en-US" sz="3600" b="1" dirty="0" smtClean="0"/>
              <a:t>Do </a:t>
            </a:r>
            <a:r>
              <a:rPr lang="en-US" sz="3600" b="1" dirty="0"/>
              <a:t>exercises in the workbook.</a:t>
            </a:r>
          </a:p>
          <a:p>
            <a:r>
              <a:rPr lang="en-US" sz="3600" b="1" dirty="0"/>
              <a:t>- </a:t>
            </a:r>
            <a:r>
              <a:rPr lang="en-US" sz="3600" b="1" dirty="0" smtClean="0"/>
              <a:t>Prepare  </a:t>
            </a:r>
            <a:r>
              <a:rPr lang="en-US" sz="3600" b="1" dirty="0"/>
              <a:t>lesson </a:t>
            </a:r>
            <a:r>
              <a:rPr lang="en-US" sz="3600" b="1" dirty="0" smtClean="0"/>
              <a:t>3 </a:t>
            </a:r>
            <a:r>
              <a:rPr lang="en-US" sz="3600" dirty="0" smtClean="0"/>
              <a:t>(</a:t>
            </a:r>
            <a:r>
              <a:rPr lang="en-US" sz="3600" b="1" dirty="0" smtClean="0"/>
              <a:t>A closer look 1</a:t>
            </a:r>
            <a:r>
              <a:rPr lang="en-US" sz="3600" dirty="0" smtClean="0"/>
              <a:t>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032000" y="381003"/>
            <a:ext cx="7924800" cy="95409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89" y="3759206"/>
            <a:ext cx="4135026" cy="25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53145" y="211761"/>
            <a:ext cx="5546310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3128270" y="1095389"/>
            <a:ext cx="5125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MEANS OF TRANSPORT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F91242-A56D-48A7-8956-8CF3EC262CD3}"/>
              </a:ext>
            </a:extLst>
          </p:cNvPr>
          <p:cNvSpPr txBox="1"/>
          <p:nvPr/>
        </p:nvSpPr>
        <p:spPr>
          <a:xfrm>
            <a:off x="2415346" y="2102128"/>
            <a:ext cx="36739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1- OTBA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b="1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2- ITANR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3- NPEILAPRA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4- RSOTRPCA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5- OTMIROEKB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0923" y="2466992"/>
            <a:ext cx="12227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5245" y="3273071"/>
            <a:ext cx="138211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0830" y="4072666"/>
            <a:ext cx="209865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AIRPLANE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3649" y="4872261"/>
            <a:ext cx="233301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SPORT CAR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1554" y="5722096"/>
            <a:ext cx="253941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MOTORBIKE</a:t>
            </a:r>
            <a:endParaRPr lang="vi-V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6220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14012" y="3003789"/>
            <a:ext cx="6563976" cy="85042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hỗ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trợ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Thầy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Zalo</a:t>
            </a:r>
            <a:r>
              <a:rPr lang="en-US" sz="2400" b="1" dirty="0" smtClean="0">
                <a:solidFill>
                  <a:srgbClr val="FF0000"/>
                </a:solidFill>
              </a:rPr>
              <a:t>: 034.989.5579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5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77888893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10349802" y="37865"/>
            <a:ext cx="1708220" cy="390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88022" y="4696960"/>
            <a:ext cx="307470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road </a:t>
            </a:r>
            <a:r>
              <a:rPr lang="vi-V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sign (n): 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1487" y="490405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9234" y="4934195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FB7BD"/>
                </a:solidFill>
              </a:rPr>
              <a:t>/ˈ</a:t>
            </a:r>
            <a:r>
              <a:rPr lang="en-US" sz="2000" b="1" dirty="0" err="1">
                <a:solidFill>
                  <a:srgbClr val="0FB7BD"/>
                </a:solidFill>
              </a:rPr>
              <a:t>rəʊd</a:t>
            </a:r>
            <a:r>
              <a:rPr lang="en-US" sz="2000" b="1" dirty="0">
                <a:solidFill>
                  <a:srgbClr val="0FB7BD"/>
                </a:solidFill>
              </a:rPr>
              <a:t> </a:t>
            </a:r>
            <a:r>
              <a:rPr lang="en-US" sz="2000" b="1" dirty="0" err="1">
                <a:solidFill>
                  <a:srgbClr val="0FB7BD"/>
                </a:solidFill>
              </a:rPr>
              <a:t>saɪn</a:t>
            </a:r>
            <a:r>
              <a:rPr lang="en-US" sz="20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009" y="97902"/>
            <a:ext cx="36170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E6C7763-E991-4B3C-83AF-7626814A1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46" y="928683"/>
            <a:ext cx="3728085" cy="3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91597" y="4026111"/>
            <a:ext cx="26526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lane (n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0692" y="4191743"/>
            <a:ext cx="5028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3357" y="4211839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saɪkl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leɪn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32C8822-61D1-4BC4-9F6D-9BC194D00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53" y="550454"/>
            <a:ext cx="4679950" cy="3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289" y="2825483"/>
            <a:ext cx="259238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lights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4054" y="4093744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ĐÈN 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087276" y="3011211"/>
            <a:ext cx="1787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træfɪk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laɪt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4556620" y="140677"/>
            <a:ext cx="2369820" cy="508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161" y="553702"/>
            <a:ext cx="6209926" cy="377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3452" y="4736096"/>
            <a:ext cx="2766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Crossroads (n):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4883" y="4747223"/>
            <a:ext cx="1590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666" y="4756192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krɒsrəʊdz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231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639" y="324288"/>
            <a:ext cx="5123665" cy="3756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0929" y="4366071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Pavement (n) 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002" y="4415769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peɪvmənt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2907" y="4397574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(Footpath)</a:t>
            </a:r>
            <a:endParaRPr lang="en-US" sz="2800" b="1" i="1" dirty="0">
              <a:solidFill>
                <a:srgbClr val="00A9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2466" y="4366071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73816"/>
              </p:ext>
            </p:extLst>
          </p:nvPr>
        </p:nvGraphicFramePr>
        <p:xfrm>
          <a:off x="2032000" y="478506"/>
          <a:ext cx="9473364" cy="504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788">
                  <a:extLst>
                    <a:ext uri="{9D8B030D-6E8A-4147-A177-3AD203B41FA5}">
                      <a16:colId xmlns:a16="http://schemas.microsoft.com/office/drawing/2014/main" val="1307912706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191291000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95212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rəʊd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giao 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2143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cycle lane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saɪkl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leɪn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41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light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træfɪk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laɪt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480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Crossroads (n)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krɒsrəʊdz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8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Pavement (n)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peɪvmənt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vỉa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55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3222</TotalTime>
  <Words>600</Words>
  <Application>Microsoft Office PowerPoint</Application>
  <PresentationFormat>Widescreen</PresentationFormat>
  <Paragraphs>138</Paragraphs>
  <Slides>21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Myriad Pro</vt:lpstr>
      <vt:lpstr>Tahoma</vt:lpstr>
      <vt:lpstr>Times New Roman</vt:lpstr>
      <vt:lpstr>VNI-Ariston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171</cp:revision>
  <dcterms:created xsi:type="dcterms:W3CDTF">2020-12-09T02:04:09Z</dcterms:created>
  <dcterms:modified xsi:type="dcterms:W3CDTF">2023-01-03T14:14:34Z</dcterms:modified>
</cp:coreProperties>
</file>